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88500236899369E-2"/>
          <c:y val="0.17171296296296296"/>
          <c:w val="0.94294255533748816"/>
          <c:h val="0.5359332166812481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31814245487439E-3"/>
                  <c:y val="-4.1044776119402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66D-4EBC-AD93-74A46143D395}"/>
                </c:ext>
              </c:extLst>
            </c:dLbl>
            <c:dLbl>
              <c:idx val="1"/>
              <c:layout>
                <c:manualLayout>
                  <c:x val="5.0718509556325663E-3"/>
                  <c:y val="-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66D-4EBC-AD93-74A46143D395}"/>
                </c:ext>
              </c:extLst>
            </c:dLbl>
            <c:dLbl>
              <c:idx val="2"/>
              <c:layout>
                <c:manualLayout>
                  <c:x val="7.100591337885518E-3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66D-4EBC-AD93-74A46143D395}"/>
                </c:ext>
              </c:extLst>
            </c:dLbl>
            <c:dLbl>
              <c:idx val="3"/>
              <c:layout>
                <c:manualLayout>
                  <c:x val="5.0718509556324917E-3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66D-4EBC-AD93-74A46143D395}"/>
                </c:ext>
              </c:extLst>
            </c:dLbl>
            <c:dLbl>
              <c:idx val="4"/>
              <c:layout>
                <c:manualLayout>
                  <c:x val="1.5357701969310919E-2"/>
                  <c:y val="-6.1498119638030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66D-4EBC-AD93-74A46143D395}"/>
                </c:ext>
              </c:extLst>
            </c:dLbl>
            <c:dLbl>
              <c:idx val="5"/>
              <c:layout>
                <c:manualLayout>
                  <c:x val="6.0862211467590053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66D-4EBC-AD93-74A46143D395}"/>
                </c:ext>
              </c:extLst>
            </c:dLbl>
            <c:dLbl>
              <c:idx val="6"/>
              <c:layout>
                <c:manualLayout>
                  <c:x val="1.9273033631403751E-2"/>
                  <c:y val="-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66D-4EBC-AD93-74A46143D395}"/>
                </c:ext>
              </c:extLst>
            </c:dLbl>
            <c:dLbl>
              <c:idx val="7"/>
              <c:layout>
                <c:manualLayout>
                  <c:x val="9.1293317201384706E-3"/>
                  <c:y val="-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66D-4EBC-AD93-74A46143D395}"/>
                </c:ext>
              </c:extLst>
            </c:dLbl>
            <c:dLbl>
              <c:idx val="8"/>
              <c:layout>
                <c:manualLayout>
                  <c:x val="2.7387995160415856E-2"/>
                  <c:y val="-0.11111111111111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66D-4EBC-AD93-74A46143D3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'Sheet1 (3)'!$A$3:$B$11</c:f>
              <c:multiLvlStrCache>
                <c:ptCount val="9"/>
                <c:lvl>
                  <c:pt idx="0">
                    <c:v>کنسانتره سنگ آهن</c:v>
                  </c:pt>
                  <c:pt idx="1">
                    <c:v>گندله</c:v>
                  </c:pt>
                  <c:pt idx="2">
                    <c:v>فولاد </c:v>
                  </c:pt>
                  <c:pt idx="3">
                    <c:v>آهن اسفنجی</c:v>
                  </c:pt>
                  <c:pt idx="4">
                    <c:v>کلاف</c:v>
                  </c:pt>
                  <c:pt idx="5">
                    <c:v>فولادسازی </c:v>
                  </c:pt>
                  <c:pt idx="6">
                    <c:v>آهن اسفنجی </c:v>
                  </c:pt>
                  <c:pt idx="7">
                    <c:v>آهن اسفنجی</c:v>
                  </c:pt>
                  <c:pt idx="8">
                    <c:v>کنسانتره مس</c:v>
                  </c:pt>
                </c:lvl>
                <c:lvl>
                  <c:pt idx="0">
                    <c:v>شرق فولاد خراسان</c:v>
                  </c:pt>
                  <c:pt idx="1">
                    <c:v>صبا امید غرب خاورمیانه</c:v>
                  </c:pt>
                  <c:pt idx="2">
                    <c:v>سرمد ابرکوه</c:v>
                  </c:pt>
                  <c:pt idx="3">
                    <c:v>سرمد ابرکوه</c:v>
                  </c:pt>
                  <c:pt idx="4">
                    <c:v>سرمد ابرکوه </c:v>
                  </c:pt>
                  <c:pt idx="5">
                    <c:v>مجتمع فولاد کردستان</c:v>
                  </c:pt>
                  <c:pt idx="6">
                    <c:v>مجتمع فولاد کردستان</c:v>
                  </c:pt>
                  <c:pt idx="7">
                    <c:v>ستاره سیمین هرمز</c:v>
                  </c:pt>
                  <c:pt idx="8">
                    <c:v>مس جانجا</c:v>
                  </c:pt>
                </c:lvl>
              </c:multiLvlStrCache>
            </c:multiLvlStrRef>
          </c:cat>
          <c:val>
            <c:numRef>
              <c:f>'Sheet1 (3)'!$C$3:$C$11</c:f>
              <c:numCache>
                <c:formatCode>0.0</c:formatCode>
                <c:ptCount val="9"/>
                <c:pt idx="0">
                  <c:v>2.5</c:v>
                </c:pt>
                <c:pt idx="1">
                  <c:v>1</c:v>
                </c:pt>
                <c:pt idx="2">
                  <c:v>0.6</c:v>
                </c:pt>
                <c:pt idx="3">
                  <c:v>1.2</c:v>
                </c:pt>
                <c:pt idx="4" formatCode="0.00">
                  <c:v>0.45</c:v>
                </c:pt>
                <c:pt idx="5">
                  <c:v>1</c:v>
                </c:pt>
                <c:pt idx="6">
                  <c:v>1.6</c:v>
                </c:pt>
                <c:pt idx="7" formatCode="0.00">
                  <c:v>1.72</c:v>
                </c:pt>
                <c:pt idx="8" formatCode="0.000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66D-4EBC-AD93-74A46143D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79687712"/>
        <c:axId val="1279686464"/>
        <c:axId val="0"/>
      </c:bar3DChart>
      <c:catAx>
        <c:axId val="127968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B Titr" panose="00000700000000000000" pitchFamily="2" charset="-78"/>
              </a:defRPr>
            </a:pPr>
            <a:endParaRPr lang="en-US"/>
          </a:p>
        </c:txPr>
        <c:crossAx val="1279686464"/>
        <c:crosses val="autoZero"/>
        <c:auto val="1"/>
        <c:lblAlgn val="ctr"/>
        <c:lblOffset val="100"/>
        <c:noMultiLvlLbl val="0"/>
      </c:catAx>
      <c:valAx>
        <c:axId val="127968646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968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88500236899369E-2"/>
          <c:y val="0.17171296296296296"/>
          <c:w val="0.94294255533748816"/>
          <c:h val="0.53593321668124816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636284909748967E-3"/>
                  <c:y val="-2.2388059701492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35C-44B7-A78A-B9EAB8F2BD58}"/>
                </c:ext>
              </c:extLst>
            </c:dLbl>
            <c:dLbl>
              <c:idx val="1"/>
              <c:layout>
                <c:manualLayout>
                  <c:x val="5.0718509556325663E-3"/>
                  <c:y val="-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35C-44B7-A78A-B9EAB8F2BD58}"/>
                </c:ext>
              </c:extLst>
            </c:dLbl>
            <c:dLbl>
              <c:idx val="2"/>
              <c:layout>
                <c:manualLayout>
                  <c:x val="7.100591337885518E-3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35C-44B7-A78A-B9EAB8F2BD58}"/>
                </c:ext>
              </c:extLst>
            </c:dLbl>
            <c:dLbl>
              <c:idx val="3"/>
              <c:layout>
                <c:manualLayout>
                  <c:x val="5.0718509556324917E-3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35C-44B7-A78A-B9EAB8F2BD58}"/>
                </c:ext>
              </c:extLst>
            </c:dLbl>
            <c:dLbl>
              <c:idx val="4"/>
              <c:layout>
                <c:manualLayout>
                  <c:x val="6.6948432614349795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35C-44B7-A78A-B9EAB8F2BD58}"/>
                </c:ext>
              </c:extLst>
            </c:dLbl>
            <c:dLbl>
              <c:idx val="5"/>
              <c:layout>
                <c:manualLayout>
                  <c:x val="6.0862211467590053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35C-44B7-A78A-B9EAB8F2BD58}"/>
                </c:ext>
              </c:extLst>
            </c:dLbl>
            <c:dLbl>
              <c:idx val="6"/>
              <c:layout>
                <c:manualLayout>
                  <c:x val="1.9273033631403751E-2"/>
                  <c:y val="-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35C-44B7-A78A-B9EAB8F2BD58}"/>
                </c:ext>
              </c:extLst>
            </c:dLbl>
            <c:dLbl>
              <c:idx val="7"/>
              <c:layout>
                <c:manualLayout>
                  <c:x val="9.1293317201384706E-3"/>
                  <c:y val="-8.7962962962962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35C-44B7-A78A-B9EAB8F2BD58}"/>
                </c:ext>
              </c:extLst>
            </c:dLbl>
            <c:dLbl>
              <c:idx val="8"/>
              <c:layout>
                <c:manualLayout>
                  <c:x val="2.7387995160415856E-2"/>
                  <c:y val="-0.11111111111111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35C-44B7-A78A-B9EAB8F2BD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'Sheet1 (2)'!$A$3:$B$11</c:f>
              <c:multiLvlStrCache>
                <c:ptCount val="9"/>
                <c:lvl>
                  <c:pt idx="0">
                    <c:v>کنسانتره سنگ آهن</c:v>
                  </c:pt>
                  <c:pt idx="1">
                    <c:v>گندله</c:v>
                  </c:pt>
                  <c:pt idx="2">
                    <c:v>فولاد </c:v>
                  </c:pt>
                  <c:pt idx="3">
                    <c:v>آهن اسفنجی</c:v>
                  </c:pt>
                  <c:pt idx="4">
                    <c:v>کلاف</c:v>
                  </c:pt>
                  <c:pt idx="5">
                    <c:v>فولادسازی </c:v>
                  </c:pt>
                  <c:pt idx="6">
                    <c:v>آهن اسفنجی </c:v>
                  </c:pt>
                  <c:pt idx="7">
                    <c:v>آهن اسفنجی</c:v>
                  </c:pt>
                  <c:pt idx="8">
                    <c:v>کنسانتره مس</c:v>
                  </c:pt>
                </c:lvl>
                <c:lvl>
                  <c:pt idx="0">
                    <c:v>شرق فولاد خراسان</c:v>
                  </c:pt>
                  <c:pt idx="1">
                    <c:v>صبا امید غرب خاورمیانه</c:v>
                  </c:pt>
                  <c:pt idx="2">
                    <c:v>سرمد ابرکوه</c:v>
                  </c:pt>
                  <c:pt idx="3">
                    <c:v>سرمد ابرکوه</c:v>
                  </c:pt>
                  <c:pt idx="4">
                    <c:v>سرمد ابرکوه </c:v>
                  </c:pt>
                  <c:pt idx="5">
                    <c:v>مجتمع فولاد کردستان</c:v>
                  </c:pt>
                  <c:pt idx="6">
                    <c:v>مجتمع فولاد کردستان</c:v>
                  </c:pt>
                  <c:pt idx="7">
                    <c:v>ستاره سیمین هرمز</c:v>
                  </c:pt>
                  <c:pt idx="8">
                    <c:v>مس جانجا</c:v>
                  </c:pt>
                </c:lvl>
              </c:multiLvlStrCache>
            </c:multiLvlStrRef>
          </c:cat>
          <c:val>
            <c:numRef>
              <c:f>'Sheet1 (2)'!$C$3:$C$11</c:f>
              <c:numCache>
                <c:formatCode>0.00%</c:formatCode>
                <c:ptCount val="9"/>
                <c:pt idx="0">
                  <c:v>0.34610000000000002</c:v>
                </c:pt>
                <c:pt idx="1">
                  <c:v>0.47620000000000001</c:v>
                </c:pt>
                <c:pt idx="2">
                  <c:v>0.69679999999999997</c:v>
                </c:pt>
                <c:pt idx="3">
                  <c:v>0.30609999999999998</c:v>
                </c:pt>
                <c:pt idx="4">
                  <c:v>0.7772</c:v>
                </c:pt>
                <c:pt idx="5">
                  <c:v>0.03</c:v>
                </c:pt>
                <c:pt idx="6">
                  <c:v>0.2291</c:v>
                </c:pt>
                <c:pt idx="7">
                  <c:v>0.22520000000000001</c:v>
                </c:pt>
                <c:pt idx="8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35C-44B7-A78A-B9EAB8F2BD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79687712"/>
        <c:axId val="1279686464"/>
        <c:axId val="0"/>
      </c:bar3DChart>
      <c:catAx>
        <c:axId val="127968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B Titr" panose="00000700000000000000" pitchFamily="2" charset="-78"/>
              </a:defRPr>
            </a:pPr>
            <a:endParaRPr lang="en-US"/>
          </a:p>
        </c:txPr>
        <c:crossAx val="1279686464"/>
        <c:crosses val="autoZero"/>
        <c:auto val="1"/>
        <c:lblAlgn val="ctr"/>
        <c:lblOffset val="100"/>
        <c:noMultiLvlLbl val="0"/>
      </c:catAx>
      <c:valAx>
        <c:axId val="127968646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968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4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7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0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4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8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5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8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2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1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4AD0-D9ED-46B4-8541-5FD0A9B7ACB3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BBCD9-3B9A-43E5-BC9C-547FE5CA1F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7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3541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0" y="1647825"/>
            <a:ext cx="11366500" cy="3051175"/>
          </a:xfrm>
        </p:spPr>
        <p:txBody>
          <a:bodyPr>
            <a:normAutofit/>
          </a:bodyPr>
          <a:lstStyle/>
          <a:p>
            <a:pPr lvl="0"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fa-IR" sz="7200" dirty="0">
                <a:solidFill>
                  <a:schemeClr val="bg1"/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گزارش اجمالی معادن و پروژه های شرکت تجلی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02100" y="4213225"/>
            <a:ext cx="3467100" cy="1387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80000"/>
              </a:lnSpc>
              <a:spcBef>
                <a:spcPts val="0"/>
              </a:spcBef>
              <a:defRPr/>
            </a:pPr>
            <a:r>
              <a:rPr lang="fa-IR" sz="5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پایان آذر </a:t>
            </a:r>
            <a:r>
              <a:rPr lang="fa-IR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1402</a:t>
            </a:r>
            <a:endParaRPr lang="fa-IR" sz="4000" dirty="0">
              <a:solidFill>
                <a:schemeClr val="accent1">
                  <a:lumMod val="60000"/>
                  <a:lumOff val="40000"/>
                </a:schemeClr>
              </a:solidFill>
              <a:latin typeface="IranNastaliq" panose="02020505000000020003" pitchFamily="18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299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276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71605"/>
            <a:ext cx="10388600" cy="1311275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تاریخ شروع و بهره برداری پروژه های در دست اجرا</a:t>
            </a:r>
            <a:b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</a:b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591680" y="5947448"/>
            <a:ext cx="1219440" cy="7270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1200" dirty="0" smtClean="0">
                <a:solidFill>
                  <a:srgbClr val="7030A0"/>
                </a:solidFill>
                <a:cs typeface="B Titr" panose="00000700000000000000" pitchFamily="2" charset="-78"/>
              </a:rPr>
              <a:t>تاریخ شروع</a:t>
            </a:r>
            <a:endParaRPr lang="en-US" sz="1200" dirty="0" smtClean="0">
              <a:solidFill>
                <a:srgbClr val="7030A0"/>
              </a:solidFill>
              <a:cs typeface="B Titr" panose="00000700000000000000" pitchFamily="2" charset="-78"/>
            </a:endParaRPr>
          </a:p>
          <a:p>
            <a:pPr algn="r"/>
            <a:endParaRPr lang="en-US" sz="12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r"/>
            <a:r>
              <a:rPr lang="fa-IR" sz="1200" dirty="0" smtClean="0">
                <a:solidFill>
                  <a:srgbClr val="FF0000"/>
                </a:solidFill>
                <a:cs typeface="B Titr" panose="00000700000000000000" pitchFamily="2" charset="-78"/>
              </a:rPr>
              <a:t>تاریخ بهره برداری</a:t>
            </a:r>
            <a:endParaRPr lang="en-US" sz="1200" dirty="0" smtClean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r"/>
            <a:endParaRPr lang="en-US" sz="12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36" y="2195207"/>
            <a:ext cx="10627400" cy="416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276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877880"/>
            <a:ext cx="10388600" cy="1311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ظرفیت پروژه میلیون تن در سال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818726"/>
              </p:ext>
            </p:extLst>
          </p:nvPr>
        </p:nvGraphicFramePr>
        <p:xfrm>
          <a:off x="-58209" y="2481259"/>
          <a:ext cx="12308417" cy="340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668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276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988219"/>
            <a:ext cx="10388600" cy="1311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fa-IR" dirty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پیشرفت فیزیکی پروژه ها منتهی به 1402/09/30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307269"/>
              </p:ext>
            </p:extLst>
          </p:nvPr>
        </p:nvGraphicFramePr>
        <p:xfrm>
          <a:off x="0" y="2096820"/>
          <a:ext cx="12308417" cy="340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474133" y="5271820"/>
            <a:ext cx="11091334" cy="1311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 rtl="1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r>
              <a:rPr lang="fa-IR" sz="2400" b="1" dirty="0">
                <a:solidFill>
                  <a:srgbClr val="002060"/>
                </a:solidFill>
                <a:latin typeface="Calibri" panose="020F0502020204030204"/>
                <a:cs typeface="B Nazanin" panose="00000400000000000000" pitchFamily="2" charset="-78"/>
              </a:rPr>
              <a:t>یکی از پروژه های فولاد سرمد ابرکوه (کلاف) علی رغم اینکه در اردیبهشت ماه 1403 جهت تولید پیش بینی شده بود به </a:t>
            </a:r>
            <a:r>
              <a:rPr lang="fa-IR" sz="2400" b="1" dirty="0" smtClean="0">
                <a:solidFill>
                  <a:srgbClr val="002060"/>
                </a:solidFill>
                <a:latin typeface="Calibri" panose="020F0502020204030204"/>
                <a:cs typeface="B Nazanin" panose="00000400000000000000" pitchFamily="2" charset="-78"/>
              </a:rPr>
              <a:t>احتمال </a:t>
            </a:r>
            <a:r>
              <a:rPr lang="fa-IR" sz="2400" b="1" dirty="0">
                <a:solidFill>
                  <a:srgbClr val="002060"/>
                </a:solidFill>
                <a:latin typeface="Calibri" panose="020F0502020204030204"/>
                <a:cs typeface="B Nazanin" panose="00000400000000000000" pitchFamily="2" charset="-78"/>
              </a:rPr>
              <a:t>در 22 بهمن ماه 1403 </a:t>
            </a:r>
            <a:r>
              <a:rPr lang="fa-IR" sz="2400" b="1" dirty="0" smtClean="0">
                <a:solidFill>
                  <a:srgbClr val="002060"/>
                </a:solidFill>
                <a:latin typeface="Calibri" panose="020F0502020204030204"/>
                <a:cs typeface="B Nazanin" panose="00000400000000000000" pitchFamily="2" charset="-78"/>
              </a:rPr>
              <a:t>افتتاح و به </a:t>
            </a:r>
            <a:r>
              <a:rPr lang="fa-IR" sz="2400" b="1" dirty="0">
                <a:solidFill>
                  <a:srgbClr val="002060"/>
                </a:solidFill>
                <a:latin typeface="Calibri" panose="020F0502020204030204"/>
                <a:cs typeface="B Nazanin" panose="00000400000000000000" pitchFamily="2" charset="-78"/>
              </a:rPr>
              <a:t>تولید آزمایشی خواهد رسید.</a:t>
            </a:r>
          </a:p>
        </p:txBody>
      </p:sp>
    </p:spTree>
    <p:extLst>
      <p:ext uri="{BB962C8B-B14F-4D97-AF65-F5344CB8AC3E}">
        <p14:creationId xmlns:p14="http://schemas.microsoft.com/office/powerpoint/2010/main" val="385866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7" grpId="0">
        <p:bldAsOne/>
      </p:bldGraphic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08"/>
            <a:ext cx="12192000" cy="686276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794269" y="76479"/>
            <a:ext cx="10388600" cy="1311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fa-IR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وضعیت معادن و محدوده های معدنی</a:t>
            </a:r>
            <a:endParaRPr lang="fa-IR" dirty="0">
              <a:solidFill>
                <a:srgbClr val="002060"/>
              </a:solidFill>
              <a:latin typeface="Calibri" panose="020F0502020204030204"/>
              <a:cs typeface="B Titr" panose="00000700000000000000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699022"/>
              </p:ext>
            </p:extLst>
          </p:nvPr>
        </p:nvGraphicFramePr>
        <p:xfrm>
          <a:off x="777178" y="1175148"/>
          <a:ext cx="10515600" cy="5181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92747">
                  <a:extLst>
                    <a:ext uri="{9D8B030D-6E8A-4147-A177-3AD203B41FA5}">
                      <a16:colId xmlns:a16="http://schemas.microsoft.com/office/drawing/2014/main" val="3513618120"/>
                    </a:ext>
                  </a:extLst>
                </a:gridCol>
                <a:gridCol w="1837501">
                  <a:extLst>
                    <a:ext uri="{9D8B030D-6E8A-4147-A177-3AD203B41FA5}">
                      <a16:colId xmlns:a16="http://schemas.microsoft.com/office/drawing/2014/main" val="3231217155"/>
                    </a:ext>
                  </a:extLst>
                </a:gridCol>
                <a:gridCol w="4828302">
                  <a:extLst>
                    <a:ext uri="{9D8B030D-6E8A-4147-A177-3AD203B41FA5}">
                      <a16:colId xmlns:a16="http://schemas.microsoft.com/office/drawing/2014/main" val="3364790049"/>
                    </a:ext>
                  </a:extLst>
                </a:gridCol>
                <a:gridCol w="2857050">
                  <a:extLst>
                    <a:ext uri="{9D8B030D-6E8A-4147-A177-3AD203B41FA5}">
                      <a16:colId xmlns:a16="http://schemas.microsoft.com/office/drawing/2014/main" val="2663200615"/>
                    </a:ext>
                  </a:extLst>
                </a:gridCol>
              </a:tblGrid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kern="1200" dirty="0"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fa-IR" sz="1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kern="1200" dirty="0">
                          <a:effectLst/>
                          <a:cs typeface="B Titr" panose="00000700000000000000" pitchFamily="2" charset="-78"/>
                        </a:rPr>
                        <a:t>کیلومتر مربع</a:t>
                      </a:r>
                      <a:endParaRPr lang="fa-IR" sz="1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kern="1200" dirty="0" smtClean="0">
                          <a:effectLst/>
                          <a:cs typeface="B Titr" panose="00000700000000000000" pitchFamily="2" charset="-78"/>
                        </a:rPr>
                        <a:t>نوع ماده معدنی</a:t>
                      </a:r>
                      <a:endParaRPr lang="fa-IR" sz="1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kern="1200" dirty="0">
                          <a:effectLst/>
                          <a:cs typeface="B Titr" panose="00000700000000000000" pitchFamily="2" charset="-78"/>
                        </a:rPr>
                        <a:t>وضعیت</a:t>
                      </a:r>
                      <a:endParaRPr lang="fa-IR" sz="14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231382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>
                          <a:effectLst/>
                          <a:cs typeface="B Nazanin" panose="00000400000000000000" pitchFamily="2" charset="-78"/>
                        </a:rPr>
                        <a:t>9.6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عناصر نادر خاکی</a:t>
                      </a:r>
                      <a:endParaRPr lang="fa-IR" sz="16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>
                          <a:effectLst/>
                          <a:cs typeface="B Nazanin" panose="00000400000000000000" pitchFamily="2" charset="-78"/>
                        </a:rPr>
                        <a:t>گواهی</a:t>
                      </a:r>
                      <a:r>
                        <a:rPr lang="fa-IR" sz="1400" b="1" kern="1200" baseline="0" dirty="0">
                          <a:effectLst/>
                          <a:cs typeface="B Nazanin" panose="00000400000000000000" pitchFamily="2" charset="-78"/>
                        </a:rPr>
                        <a:t> کشف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1157803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2000" b="1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504874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>
                          <a:effectLst/>
                          <a:cs typeface="B Nazanin" panose="00000400000000000000" pitchFamily="2" charset="-78"/>
                        </a:rPr>
                        <a:t>247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200" b="1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درخواست صدور پروانه اکتشاف</a:t>
                      </a:r>
                      <a:endParaRPr lang="fa-IR" sz="1400" b="1" dirty="0">
                        <a:solidFill>
                          <a:srgbClr val="002060"/>
                        </a:solidFill>
                        <a:effectLst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124377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kern="1200" dirty="0">
                          <a:effectLst/>
                          <a:cs typeface="B Nazanin" panose="00000400000000000000" pitchFamily="2" charset="-78"/>
                        </a:rPr>
                        <a:t>236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a-IR" sz="1600" b="1" dirty="0">
                        <a:solidFill>
                          <a:srgbClr val="FF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4120538804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124.4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rowSpan="1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عناصر نادر استراتژیک (لیتیم</a:t>
                      </a:r>
                      <a:r>
                        <a:rPr lang="fa-IR" sz="1600" b="1" kern="1200" baseline="0" dirty="0" smtClean="0">
                          <a:effectLst/>
                          <a:cs typeface="B Nazanin" panose="00000400000000000000" pitchFamily="2" charset="-78"/>
                        </a:rPr>
                        <a:t> و عناصر همراه)</a:t>
                      </a:r>
                      <a:endParaRPr lang="fa-IR" sz="16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>
                          <a:effectLst/>
                          <a:cs typeface="B Nazanin" panose="00000400000000000000" pitchFamily="2" charset="-78"/>
                        </a:rPr>
                        <a:t>پروانه اکتشاف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7971344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7.7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sz="1200" b="1" kern="120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>
                          <a:effectLst/>
                          <a:cs typeface="B Nazanin" panose="00000400000000000000" pitchFamily="2" charset="-78"/>
                        </a:rPr>
                        <a:t>پروانه اکتشاف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682623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172.5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sz="1200" b="1" kern="120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>
                          <a:effectLst/>
                          <a:cs typeface="B Nazanin" panose="00000400000000000000" pitchFamily="2" charset="-78"/>
                        </a:rPr>
                        <a:t>پروانه اکتشاف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4114719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167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sz="1200" b="1" kern="120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noProof="0" dirty="0" smtClean="0">
                          <a:effectLst/>
                          <a:cs typeface="B Nazanin" panose="00000400000000000000" pitchFamily="2" charset="-78"/>
                        </a:rPr>
                        <a:t>درخواست صدور پروانه اکتشاف</a:t>
                      </a:r>
                      <a:endParaRPr lang="fa-IR" sz="1400" b="1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073246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76.12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sz="1200" b="1" kern="120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noProof="0" dirty="0" smtClean="0">
                          <a:effectLst/>
                          <a:cs typeface="B Nazanin" panose="00000400000000000000" pitchFamily="2" charset="-78"/>
                        </a:rPr>
                        <a:t>درخواست صدور پروانه اکتشاف</a:t>
                      </a:r>
                      <a:endParaRPr lang="fa-IR" sz="1400" b="1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0269396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10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240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sz="1200" b="1" kern="120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noProof="0" dirty="0">
                          <a:effectLst/>
                          <a:cs typeface="B Nazanin" panose="00000400000000000000" pitchFamily="2" charset="-78"/>
                        </a:rPr>
                        <a:t>درخواست صدور پروانه اکتشاف</a:t>
                      </a:r>
                      <a:endParaRPr lang="fa-IR" sz="1400" b="1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0368732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11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229.65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sz="1200" b="1" kern="120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noProof="0" dirty="0">
                          <a:effectLst/>
                          <a:cs typeface="B Nazanin" panose="00000400000000000000" pitchFamily="2" charset="-78"/>
                        </a:rPr>
                        <a:t>درخواست صدور پروانه اکتشاف</a:t>
                      </a:r>
                      <a:endParaRPr lang="fa-IR" sz="1400" b="1" kern="1200" noProof="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4793853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20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پروانه اکتشاف</a:t>
                      </a:r>
                      <a:endParaRPr lang="fa-IR" sz="1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2855758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13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40.47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sz="1200" b="1" kern="120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noProof="0" dirty="0" smtClean="0">
                          <a:effectLst/>
                          <a:cs typeface="B Nazanin" panose="00000400000000000000" pitchFamily="2" charset="-78"/>
                        </a:rPr>
                        <a:t>درخواست صدور پروانه اکتشاف</a:t>
                      </a:r>
                      <a:endParaRPr lang="fa-IR" sz="1400" b="1" kern="1200" noProof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873206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14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11.5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sz="1200" b="1" kern="120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پروانه اکتشاف</a:t>
                      </a:r>
                      <a:endParaRPr lang="fa-IR" sz="1400" b="1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350456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69.66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sz="1200" b="1" kern="120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Nazanin" panose="00000400000000000000" pitchFamily="2" charset="-78"/>
                        </a:rPr>
                        <a:t>درخواست صدور پروانه اکتشاف</a:t>
                      </a:r>
                      <a:endParaRPr kumimoji="0" lang="fa-I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0593981"/>
                  </a:ext>
                </a:extLst>
              </a:tr>
              <a:tr h="238662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16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b="1" kern="1200" dirty="0" smtClean="0">
                          <a:effectLst/>
                          <a:cs typeface="B Nazanin" panose="00000400000000000000" pitchFamily="2" charset="-78"/>
                        </a:rPr>
                        <a:t>24.76</a:t>
                      </a:r>
                      <a:endParaRPr lang="fa-IR" sz="14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fa-IR" sz="1200" b="1" kern="1200" dirty="0">
                        <a:solidFill>
                          <a:srgbClr val="0033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cs typeface="B Nazanin" panose="00000400000000000000" pitchFamily="2" charset="-78"/>
                        </a:rPr>
                        <a:t>درخواست صدور پروانه اکتشاف</a:t>
                      </a:r>
                      <a:endParaRPr kumimoji="0" lang="fa-I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2907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422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08"/>
            <a:ext cx="12192000" cy="686276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794269" y="76479"/>
            <a:ext cx="10388600" cy="1311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fa-IR" dirty="0" smtClean="0">
                <a:solidFill>
                  <a:srgbClr val="002060"/>
                </a:solidFill>
                <a:latin typeface="Calibri" panose="020F0502020204030204"/>
                <a:cs typeface="B Titr" panose="00000700000000000000" pitchFamily="2" charset="-78"/>
              </a:rPr>
              <a:t>وضعیت معادن و محدوده های معدنی</a:t>
            </a:r>
            <a:endParaRPr lang="fa-IR" dirty="0">
              <a:solidFill>
                <a:srgbClr val="002060"/>
              </a:solidFill>
              <a:latin typeface="Calibri" panose="020F0502020204030204"/>
              <a:cs typeface="B Titr" panose="000007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414584"/>
              </p:ext>
            </p:extLst>
          </p:nvPr>
        </p:nvGraphicFramePr>
        <p:xfrm>
          <a:off x="838200" y="1275312"/>
          <a:ext cx="10515600" cy="490165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92746">
                  <a:extLst>
                    <a:ext uri="{9D8B030D-6E8A-4147-A177-3AD203B41FA5}">
                      <a16:colId xmlns:a16="http://schemas.microsoft.com/office/drawing/2014/main" val="3513618120"/>
                    </a:ext>
                  </a:extLst>
                </a:gridCol>
                <a:gridCol w="1837501">
                  <a:extLst>
                    <a:ext uri="{9D8B030D-6E8A-4147-A177-3AD203B41FA5}">
                      <a16:colId xmlns:a16="http://schemas.microsoft.com/office/drawing/2014/main" val="3231217155"/>
                    </a:ext>
                  </a:extLst>
                </a:gridCol>
                <a:gridCol w="4828305">
                  <a:extLst>
                    <a:ext uri="{9D8B030D-6E8A-4147-A177-3AD203B41FA5}">
                      <a16:colId xmlns:a16="http://schemas.microsoft.com/office/drawing/2014/main" val="3364790049"/>
                    </a:ext>
                  </a:extLst>
                </a:gridCol>
                <a:gridCol w="2857048">
                  <a:extLst>
                    <a:ext uri="{9D8B030D-6E8A-4147-A177-3AD203B41FA5}">
                      <a16:colId xmlns:a16="http://schemas.microsoft.com/office/drawing/2014/main" val="2663200615"/>
                    </a:ext>
                  </a:extLst>
                </a:gridCol>
              </a:tblGrid>
              <a:tr h="49016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kern="1200" dirty="0">
                          <a:effectLst/>
                          <a:cs typeface="B Titr" panose="00000700000000000000" pitchFamily="2" charset="-78"/>
                        </a:rPr>
                        <a:t>ردیف</a:t>
                      </a:r>
                      <a:endParaRPr lang="fa-IR" sz="14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kern="1200" dirty="0">
                          <a:effectLst/>
                          <a:cs typeface="B Titr" panose="00000700000000000000" pitchFamily="2" charset="-78"/>
                        </a:rPr>
                        <a:t>کیلومتر مربع</a:t>
                      </a:r>
                      <a:endParaRPr lang="fa-IR" sz="14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kern="1200" dirty="0" smtClean="0">
                          <a:effectLst/>
                          <a:cs typeface="B Titr" panose="00000700000000000000" pitchFamily="2" charset="-78"/>
                        </a:rPr>
                        <a:t>نوع ماده معدنی</a:t>
                      </a:r>
                      <a:endParaRPr lang="fa-IR" sz="14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kern="1200" dirty="0">
                          <a:effectLst/>
                          <a:cs typeface="B Titr" panose="00000700000000000000" pitchFamily="2" charset="-78"/>
                        </a:rPr>
                        <a:t>وضعیت</a:t>
                      </a:r>
                      <a:endParaRPr lang="fa-IR" sz="14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B Titr" panose="000007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2231382"/>
                  </a:ext>
                </a:extLst>
              </a:tr>
              <a:tr h="49016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17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1.68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مس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گواهی </a:t>
                      </a:r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کشف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0225483"/>
                  </a:ext>
                </a:extLst>
              </a:tr>
              <a:tr h="49016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18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1.9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مس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پروانه اکتشاف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0588921"/>
                  </a:ext>
                </a:extLst>
              </a:tr>
              <a:tr h="49016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19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32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مس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noProof="0" dirty="0">
                          <a:effectLst/>
                          <a:cs typeface="B Nazanin" panose="00000400000000000000" pitchFamily="2" charset="-78"/>
                        </a:rPr>
                        <a:t>پروانه اکتشاف</a:t>
                      </a:r>
                      <a:endParaRPr lang="fa-IR" sz="1600" b="1" kern="1200" noProof="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1465662"/>
                  </a:ext>
                </a:extLst>
              </a:tr>
              <a:tr h="49016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20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noProof="0" dirty="0" smtClean="0">
                          <a:effectLst/>
                          <a:cs typeface="B Nazanin" panose="00000400000000000000" pitchFamily="2" charset="-78"/>
                        </a:rPr>
                        <a:t>کلسیت</a:t>
                      </a:r>
                      <a:endParaRPr lang="en-US" sz="1600" b="1" kern="1200" noProof="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noProof="0" dirty="0" smtClean="0">
                          <a:effectLst/>
                          <a:cs typeface="B Nazanin" panose="00000400000000000000" pitchFamily="2" charset="-78"/>
                        </a:rPr>
                        <a:t>درخواست صدور پروانه اکتشاف</a:t>
                      </a:r>
                      <a:endParaRPr lang="fa-IR" sz="1600" b="1" kern="1200" noProof="0" dirty="0" smtClean="0">
                        <a:solidFill>
                          <a:srgbClr val="0033CC"/>
                        </a:solidFill>
                        <a:effectLst/>
                        <a:latin typeface="Open Sans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3630655"/>
                  </a:ext>
                </a:extLst>
              </a:tr>
              <a:tr h="49016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21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5.3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noProof="0" dirty="0">
                          <a:effectLst/>
                          <a:cs typeface="B Nazanin" panose="00000400000000000000" pitchFamily="2" charset="-78"/>
                        </a:rPr>
                        <a:t>کانسنگ طلا</a:t>
                      </a:r>
                      <a:endParaRPr lang="fa-IR" sz="1600" b="1" kern="1200" noProof="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noProof="0" dirty="0">
                          <a:effectLst/>
                          <a:cs typeface="B Nazanin" panose="00000400000000000000" pitchFamily="2" charset="-78"/>
                        </a:rPr>
                        <a:t>پروانه اکتشاف</a:t>
                      </a:r>
                      <a:endParaRPr lang="fa-IR" sz="1600" b="1" kern="1200" noProof="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4269127"/>
                  </a:ext>
                </a:extLst>
              </a:tr>
              <a:tr h="49016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22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24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noProof="0" dirty="0">
                          <a:effectLst/>
                          <a:cs typeface="B Nazanin" panose="00000400000000000000" pitchFamily="2" charset="-78"/>
                        </a:rPr>
                        <a:t>کانسنگ طلا</a:t>
                      </a:r>
                      <a:endParaRPr lang="fa-IR" sz="1600" b="1" kern="1200" noProof="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noProof="0" dirty="0">
                          <a:effectLst/>
                          <a:cs typeface="B Nazanin" panose="00000400000000000000" pitchFamily="2" charset="-78"/>
                        </a:rPr>
                        <a:t>پروانه اکتشاف</a:t>
                      </a:r>
                      <a:endParaRPr lang="fa-IR" sz="1600" b="1" kern="1200" noProof="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54998328"/>
                  </a:ext>
                </a:extLst>
              </a:tr>
              <a:tr h="49016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23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12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noProof="0" dirty="0">
                          <a:effectLst/>
                          <a:cs typeface="B Nazanin" panose="00000400000000000000" pitchFamily="2" charset="-78"/>
                        </a:rPr>
                        <a:t>کانسنگ طلا</a:t>
                      </a:r>
                      <a:endParaRPr lang="fa-IR" sz="1600" b="1" kern="1200" noProof="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noProof="0" dirty="0">
                          <a:effectLst/>
                          <a:cs typeface="B Nazanin" panose="00000400000000000000" pitchFamily="2" charset="-78"/>
                        </a:rPr>
                        <a:t>پروانه اکتشاف</a:t>
                      </a:r>
                      <a:endParaRPr lang="fa-IR" sz="1600" b="1" kern="1200" noProof="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9165895"/>
                  </a:ext>
                </a:extLst>
              </a:tr>
              <a:tr h="49016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24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4.45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سیلیس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پروانه بهره برداری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1221077"/>
                  </a:ext>
                </a:extLst>
              </a:tr>
              <a:tr h="49016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600" b="1" kern="1200" dirty="0" smtClean="0">
                          <a:effectLst/>
                          <a:cs typeface="B Nazanin" panose="00000400000000000000" pitchFamily="2" charset="-78"/>
                        </a:rPr>
                        <a:t>25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algn="ctr" defTabSz="914400" rtl="1" eaLnBrk="1" latinLnBrk="0" hangingPunct="1"/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>
                          <a:effectLst/>
                          <a:cs typeface="B Nazanin" panose="00000400000000000000" pitchFamily="2" charset="-78"/>
                        </a:rPr>
                        <a:t>دولومیت</a:t>
                      </a:r>
                      <a:endParaRPr lang="fa-IR" sz="1600" b="1" kern="120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Open Sans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noProof="0" dirty="0">
                          <a:effectLst/>
                          <a:cs typeface="B Nazanin" panose="00000400000000000000" pitchFamily="2" charset="-78"/>
                        </a:rPr>
                        <a:t>درخواست صدور پروانه اکتشاف</a:t>
                      </a:r>
                      <a:endParaRPr lang="fa-IR" sz="1600" b="1" kern="1200" noProof="0" dirty="0">
                        <a:solidFill>
                          <a:srgbClr val="0033CC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7134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6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08"/>
            <a:ext cx="12192000" cy="6862761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464581"/>
            <a:ext cx="10388600" cy="1311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dirty="0" smtClean="0">
                <a:solidFill>
                  <a:srgbClr val="002060"/>
                </a:solidFill>
                <a:cs typeface="B Titr" panose="00000700000000000000" pitchFamily="2" charset="-78"/>
              </a:rPr>
              <a:t>شرکت های فعال، پیمانکاری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744029" y="1670260"/>
            <a:ext cx="5874588" cy="5080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buClr>
                <a:srgbClr val="FF09FF"/>
              </a:buClr>
              <a:defRPr/>
            </a:pPr>
            <a:r>
              <a:rPr lang="fa-IR" sz="24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  <a:cs typeface="B Titr" panose="00000700000000000000" pitchFamily="2" charset="-78"/>
              </a:rPr>
              <a:t>شرکت بازرگانی معادن و صنایع معدنی </a:t>
            </a:r>
            <a:r>
              <a:rPr lang="fa-IR" sz="24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/>
                <a:cs typeface="B Titr" panose="00000700000000000000" pitchFamily="2" charset="-78"/>
              </a:rPr>
              <a:t>ایران: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Century Gothic" panose="020B0502020202020204"/>
              <a:cs typeface="B Titr" panose="00000700000000000000" pitchFamily="2" charset="-78"/>
            </a:endParaRPr>
          </a:p>
          <a:p>
            <a:pPr lvl="0" algn="just" rtl="1">
              <a:buClr>
                <a:srgbClr val="FF09FF"/>
              </a:buClr>
              <a:defRPr/>
            </a:pPr>
            <a:endParaRPr lang="en-US" sz="3000" dirty="0">
              <a:solidFill>
                <a:srgbClr val="C00000"/>
              </a:solidFill>
              <a:latin typeface="Century Gothic" panose="020B0502020202020204"/>
              <a:cs typeface="B Titr" panose="00000700000000000000" pitchFamily="2" charset="-78"/>
            </a:endParaRPr>
          </a:p>
          <a:p>
            <a:pPr lvl="0" algn="just" rtl="1">
              <a:buClr>
                <a:srgbClr val="FF09FF"/>
              </a:buClr>
              <a:defRPr/>
            </a:pPr>
            <a:r>
              <a:rPr lang="fa-IR" sz="3000" dirty="0" smtClean="0">
                <a:solidFill>
                  <a:srgbClr val="C00000"/>
                </a:solidFill>
                <a:latin typeface="Century Gothic" panose="020B0502020202020204"/>
                <a:cs typeface="B Titr" panose="00000700000000000000" pitchFamily="2" charset="-78"/>
              </a:rPr>
              <a:t> </a:t>
            </a:r>
            <a:r>
              <a:rPr lang="fa-IR" sz="3000" dirty="0">
                <a:solidFill>
                  <a:srgbClr val="C00000"/>
                </a:solidFill>
                <a:latin typeface="Century Gothic" panose="020B0502020202020204"/>
                <a:cs typeface="B Titr" panose="00000700000000000000" pitchFamily="2" charset="-78"/>
              </a:rPr>
              <a:t>معاملات انجام </a:t>
            </a:r>
            <a:r>
              <a:rPr lang="fa-IR" sz="3000" dirty="0" smtClean="0">
                <a:solidFill>
                  <a:srgbClr val="C00000"/>
                </a:solidFill>
                <a:latin typeface="Century Gothic" panose="020B0502020202020204"/>
                <a:cs typeface="B Titr" panose="00000700000000000000" pitchFamily="2" charset="-78"/>
              </a:rPr>
              <a:t>شده</a:t>
            </a:r>
            <a:r>
              <a:rPr lang="en-US" sz="3000" dirty="0" smtClean="0">
                <a:solidFill>
                  <a:srgbClr val="C00000"/>
                </a:solidFill>
                <a:latin typeface="Century Gothic" panose="020B0502020202020204"/>
                <a:cs typeface="B Titr" panose="00000700000000000000" pitchFamily="2" charset="-78"/>
              </a:rPr>
              <a:t>:</a:t>
            </a:r>
            <a:endParaRPr lang="fa-IR" sz="3000" dirty="0">
              <a:solidFill>
                <a:srgbClr val="C00000"/>
              </a:solidFill>
              <a:latin typeface="Century Gothic" panose="020B0502020202020204"/>
              <a:cs typeface="B Titr" panose="00000700000000000000" pitchFamily="2" charset="-78"/>
            </a:endParaRPr>
          </a:p>
          <a:p>
            <a:pPr marL="285750" indent="-285750" algn="r" rt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1800" b="1" dirty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گندله</a:t>
            </a:r>
          </a:p>
          <a:p>
            <a:pPr marL="285750" indent="-285750" algn="r" rt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1800" b="1" dirty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کنسانتره سنگ آهن</a:t>
            </a:r>
          </a:p>
          <a:p>
            <a:pPr marL="285750" indent="-285750" algn="r" rt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1800" b="1" dirty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نرمه آهن اسفنجی</a:t>
            </a:r>
          </a:p>
          <a:p>
            <a:pPr marL="285750" indent="-285750" algn="r" rt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1800" b="1" dirty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آهن اسفنجی</a:t>
            </a:r>
          </a:p>
          <a:p>
            <a:pPr marL="285750" indent="-285750" algn="r" rt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1800" b="1" dirty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الکترود گرافیتی</a:t>
            </a:r>
          </a:p>
          <a:p>
            <a:pPr marL="285750" indent="-285750" algn="r" rt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1800" b="1" dirty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واردات و ترخیص ماشین آلات حفاری و اکتشافی از کشور </a:t>
            </a:r>
            <a:r>
              <a:rPr lang="fa-IR" sz="1800" b="1" dirty="0" smtClean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ترکیه</a:t>
            </a:r>
          </a:p>
          <a:p>
            <a:pPr marL="285750" indent="-285750" algn="r" rt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1800" b="1" dirty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کنسانتره زغالسنگ</a:t>
            </a:r>
          </a:p>
          <a:p>
            <a:pPr marL="285750" indent="-285750" algn="r" rt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1800" b="1" dirty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کک</a:t>
            </a:r>
          </a:p>
          <a:p>
            <a:pPr marL="285750" indent="-285750" algn="r" rt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1800" b="1" dirty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فروسیلیس</a:t>
            </a:r>
          </a:p>
          <a:p>
            <a:pPr marL="285750" indent="-285750" algn="r" rt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1800" b="1" dirty="0" smtClean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کنسانتره</a:t>
            </a:r>
          </a:p>
          <a:p>
            <a:pPr marL="285750" indent="-285750" algn="r" rtl="1"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1800" b="1" dirty="0" smtClean="0">
                <a:solidFill>
                  <a:srgbClr val="C00000"/>
                </a:solidFill>
                <a:latin typeface="Century Gothic" panose="020B0502020202020204"/>
                <a:cs typeface="B Nazanin" panose="00000400000000000000" pitchFamily="2" charset="-78"/>
              </a:rPr>
              <a:t>نمایندگی فروش از تولید کننده فروسیلیکومنگنز کشور هندوستان</a:t>
            </a:r>
            <a:endParaRPr lang="fa-IR" sz="1800" b="1" dirty="0">
              <a:solidFill>
                <a:srgbClr val="C00000"/>
              </a:solidFill>
              <a:latin typeface="Century Gothic" panose="020B0502020202020204"/>
              <a:cs typeface="B Nazanin" panose="00000400000000000000" pitchFamily="2" charset="-78"/>
            </a:endParaRPr>
          </a:p>
          <a:p>
            <a:pPr marL="800100" lvl="1" indent="-342900" algn="just" rtl="1">
              <a:buClr>
                <a:srgbClr val="FF09FF"/>
              </a:buClr>
              <a:buFont typeface="Courier New" panose="02070309020205020404" pitchFamily="49" charset="0"/>
              <a:buChar char="o"/>
              <a:defRPr/>
            </a:pPr>
            <a:endParaRPr lang="en-US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-264817" y="2237278"/>
            <a:ext cx="5744029" cy="40746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buClr>
                <a:srgbClr val="F6E5F5">
                  <a:lumMod val="50000"/>
                </a:srgbClr>
              </a:buClr>
              <a:defRPr/>
            </a:pPr>
            <a:r>
              <a:rPr lang="fa-IR" sz="3400" dirty="0" smtClean="0">
                <a:solidFill>
                  <a:schemeClr val="accent5">
                    <a:lumMod val="50000"/>
                  </a:schemeClr>
                </a:solidFill>
                <a:cs typeface="B Titr" panose="00000700000000000000" pitchFamily="2" charset="-78"/>
              </a:rPr>
              <a:t>شرکت معدن کار باختر:</a:t>
            </a:r>
          </a:p>
          <a:p>
            <a:pPr algn="just" rtl="1">
              <a:buClr>
                <a:srgbClr val="F6E5F5">
                  <a:lumMod val="50000"/>
                </a:srgbClr>
              </a:buClr>
              <a:defRPr/>
            </a:pPr>
            <a:endParaRPr lang="fa-IR" dirty="0">
              <a:solidFill>
                <a:schemeClr val="accent6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algn="just" rtl="1">
              <a:buClr>
                <a:srgbClr val="F6E5F5">
                  <a:lumMod val="50000"/>
                </a:srgbClr>
              </a:buClr>
              <a:defRPr/>
            </a:pP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اهم </a:t>
            </a:r>
            <a:r>
              <a:rPr lang="fa-IR" dirty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پروژه های در دست </a:t>
            </a:r>
            <a:r>
              <a:rPr lang="fa-IR" dirty="0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اجرا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cs typeface="B Titr" panose="00000700000000000000" pitchFamily="2" charset="-78"/>
              </a:rPr>
              <a:t>:</a:t>
            </a:r>
            <a:endParaRPr lang="fa-IR" dirty="0">
              <a:solidFill>
                <a:schemeClr val="accent6">
                  <a:lumMod val="50000"/>
                </a:schemeClr>
              </a:solidFill>
              <a:cs typeface="B Titr" panose="00000700000000000000" pitchFamily="2" charset="-78"/>
            </a:endParaRPr>
          </a:p>
          <a:p>
            <a:pPr algn="just" rtl="1">
              <a:buClr>
                <a:srgbClr val="F6E5F5">
                  <a:lumMod val="50000"/>
                </a:srgbClr>
              </a:buClr>
              <a:defRPr/>
            </a:pPr>
            <a:endParaRPr lang="fa-IR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algn="just" rtl="1">
              <a:buClr>
                <a:srgbClr val="F6E5F5">
                  <a:lumMod val="50000"/>
                </a:srgbClr>
              </a:buClr>
              <a:defRPr/>
            </a:pPr>
            <a:r>
              <a:rPr lang="fa-IR" sz="40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برداشت، خردایش، تغلیظ و دانه بندی از :</a:t>
            </a: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معدن باباعلی</a:t>
            </a: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معدن شهرک صبانور</a:t>
            </a:r>
          </a:p>
          <a:p>
            <a:pPr marL="457200" indent="-457200" algn="just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معدن گلالی</a:t>
            </a:r>
          </a:p>
          <a:p>
            <a:pPr algn="just" rtl="1">
              <a:lnSpc>
                <a:spcPct val="150000"/>
              </a:lnSpc>
              <a:buClr>
                <a:srgbClr val="F6E5F5">
                  <a:lumMod val="50000"/>
                </a:srgbClr>
              </a:buClr>
              <a:defRPr/>
            </a:pPr>
            <a:r>
              <a:rPr lang="fa-IR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پیمانکار باطله برداری مس جانجا  </a:t>
            </a:r>
          </a:p>
          <a:p>
            <a:pPr marL="342900" indent="-342900" algn="just" rtl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2600" b="1" dirty="0" smtClean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حجم </a:t>
            </a:r>
            <a:r>
              <a:rPr lang="fa-IR" sz="2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باطله  برداری 20 میلیون متر مکعب</a:t>
            </a:r>
          </a:p>
          <a:p>
            <a:pPr marL="342900" indent="-342900" algn="just" rtl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مبلغ حجم قرارداد 1780 میلیارد تومان</a:t>
            </a:r>
          </a:p>
          <a:p>
            <a:pPr marL="342900" indent="-342900" algn="just" rtl="1">
              <a:lnSpc>
                <a:spcPct val="15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fa-IR" sz="2600" b="1" dirty="0">
                <a:solidFill>
                  <a:schemeClr val="accent6">
                    <a:lumMod val="50000"/>
                  </a:schemeClr>
                </a:solidFill>
                <a:cs typeface="B Nazanin" panose="00000400000000000000" pitchFamily="2" charset="-78"/>
              </a:rPr>
              <a:t>مدت قرارداد : 3 سال (فاز 1) </a:t>
            </a:r>
          </a:p>
          <a:p>
            <a:pPr algn="just" rtl="1">
              <a:defRPr/>
            </a:pPr>
            <a:endParaRPr lang="fa-IR" sz="16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algn="just" rtl="1">
              <a:defRPr/>
            </a:pPr>
            <a:endParaRPr lang="fa-IR" sz="1600" dirty="0">
              <a:solidFill>
                <a:srgbClr val="7030A0"/>
              </a:solidFill>
              <a:cs typeface="B Nazanin" panose="00000400000000000000" pitchFamily="2" charset="-78"/>
            </a:endParaRPr>
          </a:p>
          <a:p>
            <a:pPr marL="800100" lvl="1" indent="-342900" algn="just" rtl="1">
              <a:buClr>
                <a:srgbClr val="FF09FF"/>
              </a:buClr>
              <a:buFont typeface="Courier New" panose="02070309020205020404" pitchFamily="49" charset="0"/>
              <a:buChar char="o"/>
              <a:defRPr/>
            </a:pPr>
            <a:endParaRPr lang="en-US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509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08"/>
            <a:ext cx="12192000" cy="6862761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12800" y="1471605"/>
            <a:ext cx="10388600" cy="1311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a-IR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شرکت اکتشاف تجلی صبا</a:t>
            </a:r>
            <a:endParaRPr lang="en-US" b="1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12801" y="2519857"/>
            <a:ext cx="10541000" cy="37920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just" rtl="1">
              <a:lnSpc>
                <a:spcPct val="150000"/>
              </a:lnSpc>
              <a:spcBef>
                <a:spcPts val="0"/>
              </a:spcBef>
              <a:defRPr/>
            </a:pPr>
            <a:r>
              <a:rPr lang="fa-IR" sz="2400" b="1" dirty="0">
                <a:cs typeface="B Nazanin" panose="00000400000000000000" pitchFamily="2" charset="-78"/>
              </a:rPr>
              <a:t>با توجه به ضعف اکتشاف در سطح عمومی کشور که بیشتر ناشی از دو عامل فقدان ماشین آلات مناسب و نیروی کارآمد و آموزش دیده می باشد، شرکت تجلی مصمم گردید در راستای توسعه بهینه اکتشافات، علی الخصوص در حوزه محدوده های معدنی در اختیار، نسبت به تاسیس یک شرکت </a:t>
            </a:r>
            <a:r>
              <a:rPr lang="fa-IR" sz="2400" b="1" dirty="0" smtClean="0">
                <a:cs typeface="B Nazanin" panose="00000400000000000000" pitchFamily="2" charset="-78"/>
              </a:rPr>
              <a:t>قوی </a:t>
            </a:r>
            <a:r>
              <a:rPr lang="fa-IR" sz="2400" b="1" dirty="0">
                <a:cs typeface="B Nazanin" panose="00000400000000000000" pitchFamily="2" charset="-78"/>
              </a:rPr>
              <a:t>با موضوع اصلی فعالیت در حوزه اکتشافات با مشارکت شرکت صنعتی و معدنی صبانور نسبت به  تجهیز ماشین آلات اکتشافی با دانش فنی روز و قابلیت حفاریهای عمیق و نیمه عمیق و آموزش کادر مجرب اقدام نماید که در حال حاضر در شرکت ملی مس ایران و چند پروژه در صبا نور فعالیت می </a:t>
            </a:r>
            <a:r>
              <a:rPr lang="fa-IR" sz="2400" b="1" dirty="0" smtClean="0">
                <a:cs typeface="B Nazanin" panose="00000400000000000000" pitchFamily="2" charset="-78"/>
              </a:rPr>
              <a:t>کند</a:t>
            </a:r>
            <a:r>
              <a:rPr lang="en-US" sz="2400" b="1" dirty="0" smtClean="0">
                <a:cs typeface="B Nazanin" panose="00000400000000000000" pitchFamily="2" charset="-78"/>
              </a:rPr>
              <a:t>.</a:t>
            </a:r>
            <a:r>
              <a:rPr lang="fa-IR" sz="2400" b="1" dirty="0" smtClean="0">
                <a:cs typeface="B Nazanin" panose="00000400000000000000" pitchFamily="2" charset="-78"/>
              </a:rPr>
              <a:t> این شرکت </a:t>
            </a:r>
            <a:r>
              <a:rPr lang="fa-IR" sz="2400" b="1" dirty="0">
                <a:cs typeface="B Nazanin" panose="00000400000000000000" pitchFamily="2" charset="-78"/>
              </a:rPr>
              <a:t>در حال خرید دستگاه های حفاری عمیق می باشد.</a:t>
            </a:r>
            <a:endParaRPr lang="fa-IR" sz="24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1088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498</Words>
  <Application>Microsoft Office PowerPoint</Application>
  <PresentationFormat>Widescreen</PresentationFormat>
  <Paragraphs>151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B Nazanin</vt:lpstr>
      <vt:lpstr>B Titr</vt:lpstr>
      <vt:lpstr>Calibri</vt:lpstr>
      <vt:lpstr>Calibri Light</vt:lpstr>
      <vt:lpstr>Century Gothic</vt:lpstr>
      <vt:lpstr>Courier New</vt:lpstr>
      <vt:lpstr>IranNastaliq</vt:lpstr>
      <vt:lpstr>Open Sans</vt:lpstr>
      <vt:lpstr>Wingdings</vt:lpstr>
      <vt:lpstr>Office Theme</vt:lpstr>
      <vt:lpstr>گزارش اجمالی معادن و پروژه های شرکت تجلی </vt:lpstr>
      <vt:lpstr>تاریخ شروع و بهره برداری پروژه های در دست اجرا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Hossain Razmi</dc:creator>
  <cp:lastModifiedBy>Hossain Razmi</cp:lastModifiedBy>
  <cp:revision>19</cp:revision>
  <dcterms:created xsi:type="dcterms:W3CDTF">2024-01-22T09:53:48Z</dcterms:created>
  <dcterms:modified xsi:type="dcterms:W3CDTF">2024-01-22T14:46:28Z</dcterms:modified>
</cp:coreProperties>
</file>